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57" r:id="rId3"/>
    <p:sldId id="258" r:id="rId4"/>
    <p:sldId id="259" r:id="rId5"/>
    <p:sldId id="263" r:id="rId6"/>
    <p:sldId id="269" r:id="rId7"/>
    <p:sldId id="260" r:id="rId8"/>
    <p:sldId id="261" r:id="rId9"/>
    <p:sldId id="262" r:id="rId10"/>
    <p:sldId id="264" r:id="rId11"/>
    <p:sldId id="270" r:id="rId12"/>
  </p:sldIdLst>
  <p:sldSz cx="9144000" cy="6858000" type="screen4x3"/>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A7688F-31BB-45AA-9E00-9263D798F1B9}" type="datetimeFigureOut">
              <a:rPr lang="en-US" smtClean="0"/>
              <a:pPr/>
              <a:t>6/18/2011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20ECC0-80D5-4C8E-9EE6-A98446AC6E8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 allows</a:t>
            </a:r>
            <a:r>
              <a:rPr lang="en-US" baseline="0" dirty="0" smtClean="0"/>
              <a:t> you to program using drag and drop instructions to create 3D animations.</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 began</a:t>
            </a:r>
            <a:r>
              <a:rPr lang="en-US" baseline="0" dirty="0" smtClean="0"/>
              <a:t> </a:t>
            </a:r>
            <a:r>
              <a:rPr lang="en-US" dirty="0" smtClean="0"/>
              <a:t>development</a:t>
            </a:r>
            <a:r>
              <a:rPr lang="en-US" baseline="0" dirty="0" smtClean="0"/>
              <a:t> at the University of Virginia and then was finished and improved at Carnegie Mellon. The group at Carnegie Mellon was led by the late Randy </a:t>
            </a:r>
            <a:r>
              <a:rPr lang="en-US" baseline="0" dirty="0" err="1" smtClean="0"/>
              <a:t>Pausch</a:t>
            </a:r>
            <a:r>
              <a:rPr lang="en-US" baseline="0" dirty="0" smtClean="0"/>
              <a:t> (of “the last lecture). </a:t>
            </a:r>
            <a:r>
              <a:rPr lang="en-US" dirty="0" smtClean="0"/>
              <a:t>Alice</a:t>
            </a:r>
            <a:r>
              <a:rPr lang="en-US" baseline="0" dirty="0" smtClean="0"/>
              <a:t> is open source meaning that their source code is available for you to be able to change.</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a:t>
            </a:r>
            <a:r>
              <a:rPr lang="en-US" baseline="0" dirty="0" smtClean="0"/>
              <a:t> was developed to teach programming theory without the frustration of syntax errors. It was designed to function more as an environment to tell stories rather than a programming environment.  There is a version of the software written by a PhD student called Storytelling Alice that is even more story focused and is more appropriate for middle school children. Both Alice and Storytelling Alice are Integrated development environments which means it is a source code editor, a compiler, build </a:t>
            </a:r>
            <a:r>
              <a:rPr lang="en-US" baseline="0" dirty="0" err="1" smtClean="0"/>
              <a:t>automator</a:t>
            </a:r>
            <a:r>
              <a:rPr lang="en-US" baseline="0" dirty="0" smtClean="0"/>
              <a:t>, and a debugger all in one. </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 though this</a:t>
            </a:r>
            <a:r>
              <a:rPr lang="en-US" baseline="0" dirty="0" smtClean="0"/>
              <a:t> is a storytelling process the programming development process is the same. But with reluctant programmers, you can you the non-threatening story building vocabulary such as brainstorm, storyboard, write the story, and watch the story. The testing and implementing process is a recursive process. </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20ECC0-80D5-4C8E-9EE6-A98446AC6E8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Alice programming is an object oriented programming</a:t>
            </a:r>
            <a:r>
              <a:rPr lang="en-US" baseline="0" dirty="0" smtClean="0"/>
              <a:t> environment. Recall that object oriented programming is defined as: </a:t>
            </a:r>
            <a:r>
              <a:rPr lang="en-US" dirty="0" smtClean="0"/>
              <a:t>Bundles functions and procedures into objects each with specific roles or responsibilities. </a:t>
            </a:r>
            <a:r>
              <a:rPr lang="en-US" baseline="0" dirty="0" smtClean="0"/>
              <a:t>So, what are the objects? As you saw each of the objects that you can put in the environment have things that they can do. </a:t>
            </a:r>
            <a:endParaRPr lang="en-US" dirty="0" smtClean="0"/>
          </a:p>
          <a:p>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you are the director, and you can tell those objects</a:t>
            </a:r>
            <a:r>
              <a:rPr lang="en-US" baseline="0" dirty="0" smtClean="0"/>
              <a:t> what to do. As it turns out, girls do not sign up for programming courses when they are called computer programming…but if you call it computer scripting</a:t>
            </a:r>
            <a:r>
              <a:rPr lang="en-US" baseline="0" smtClean="0"/>
              <a:t>… they do.</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a:t>
            </a:r>
            <a:r>
              <a:rPr lang="en-US" baseline="0" dirty="0" smtClean="0"/>
              <a:t> have this outline in your handout. Let’s just sketch something out together based on the video we watched. </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will leave this up so we can refer back to</a:t>
            </a:r>
            <a:r>
              <a:rPr lang="en-US" baseline="0" dirty="0" smtClean="0"/>
              <a:t> if we need to ….So, lets load up the Alice program and get </a:t>
            </a:r>
            <a:r>
              <a:rPr lang="en-US" baseline="0" smtClean="0"/>
              <a:t>to work!</a:t>
            </a:r>
            <a:endParaRPr lang="en-US"/>
          </a:p>
        </p:txBody>
      </p:sp>
      <p:sp>
        <p:nvSpPr>
          <p:cNvPr id="4" name="Slide Number Placeholder 3"/>
          <p:cNvSpPr>
            <a:spLocks noGrp="1"/>
          </p:cNvSpPr>
          <p:nvPr>
            <p:ph type="sldNum" sz="quarter" idx="10"/>
          </p:nvPr>
        </p:nvSpPr>
        <p:spPr/>
        <p:txBody>
          <a:bodyPr/>
          <a:lstStyle/>
          <a:p>
            <a:fld id="{A920ECC0-80D5-4C8E-9EE6-A98446AC6E8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Open Alice Program</a:t>
            </a:r>
            <a:r>
              <a:rPr lang="en-US" baseline="0" dirty="0" smtClean="0"/>
              <a:t> and walk through the tutorial.</a:t>
            </a:r>
            <a:endParaRPr lang="en-US" dirty="0"/>
          </a:p>
        </p:txBody>
      </p:sp>
      <p:sp>
        <p:nvSpPr>
          <p:cNvPr id="4" name="Slide Number Placeholder 3"/>
          <p:cNvSpPr>
            <a:spLocks noGrp="1"/>
          </p:cNvSpPr>
          <p:nvPr>
            <p:ph type="sldNum" sz="quarter" idx="10"/>
          </p:nvPr>
        </p:nvSpPr>
        <p:spPr/>
        <p:txBody>
          <a:bodyPr/>
          <a:lstStyle/>
          <a:p>
            <a:fld id="{A920ECC0-80D5-4C8E-9EE6-A98446AC6E82}"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5D9C76-3BE0-4E97-8F32-05301E675B25}" type="datetime1">
              <a:rPr lang="en-US" smtClean="0"/>
              <a:t>6/18/2011</a:t>
            </a:fld>
            <a:endParaRPr lang="en-US"/>
          </a:p>
        </p:txBody>
      </p:sp>
      <p:sp>
        <p:nvSpPr>
          <p:cNvPr id="5" name="Footer Placeholder 4"/>
          <p:cNvSpPr>
            <a:spLocks noGrp="1"/>
          </p:cNvSpPr>
          <p:nvPr>
            <p:ph type="ftr" sz="quarter" idx="11"/>
          </p:nvPr>
        </p:nvSpPr>
        <p:spPr/>
        <p:txBody>
          <a:bodyPr/>
          <a:lstStyle/>
          <a:p>
            <a:r>
              <a:rPr lang="en-US" smtClean="0"/>
              <a:t>Alice Programming                         ETPRO </a:t>
            </a:r>
            <a:endParaRPr lang="en-US"/>
          </a:p>
        </p:txBody>
      </p:sp>
      <p:sp>
        <p:nvSpPr>
          <p:cNvPr id="6" name="Slide Number Placeholder 5"/>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E34E23-127E-4566-A69C-189BAB3E986F}" type="datetime1">
              <a:rPr lang="en-US" smtClean="0"/>
              <a:t>6/18/2011</a:t>
            </a:fld>
            <a:endParaRPr lang="en-US"/>
          </a:p>
        </p:txBody>
      </p:sp>
      <p:sp>
        <p:nvSpPr>
          <p:cNvPr id="5" name="Footer Placeholder 4"/>
          <p:cNvSpPr>
            <a:spLocks noGrp="1"/>
          </p:cNvSpPr>
          <p:nvPr>
            <p:ph type="ftr" sz="quarter" idx="11"/>
          </p:nvPr>
        </p:nvSpPr>
        <p:spPr/>
        <p:txBody>
          <a:bodyPr/>
          <a:lstStyle/>
          <a:p>
            <a:r>
              <a:rPr lang="en-US" smtClean="0"/>
              <a:t>Alice Programming                         ETPRO </a:t>
            </a:r>
            <a:endParaRPr lang="en-US"/>
          </a:p>
        </p:txBody>
      </p:sp>
      <p:sp>
        <p:nvSpPr>
          <p:cNvPr id="6" name="Slide Number Placeholder 5"/>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901DE-6790-458B-98BB-11F49499AC45}" type="datetime1">
              <a:rPr lang="en-US" smtClean="0"/>
              <a:t>6/18/2011</a:t>
            </a:fld>
            <a:endParaRPr lang="en-US"/>
          </a:p>
        </p:txBody>
      </p:sp>
      <p:sp>
        <p:nvSpPr>
          <p:cNvPr id="5" name="Footer Placeholder 4"/>
          <p:cNvSpPr>
            <a:spLocks noGrp="1"/>
          </p:cNvSpPr>
          <p:nvPr>
            <p:ph type="ftr" sz="quarter" idx="11"/>
          </p:nvPr>
        </p:nvSpPr>
        <p:spPr/>
        <p:txBody>
          <a:bodyPr/>
          <a:lstStyle/>
          <a:p>
            <a:r>
              <a:rPr lang="en-US" smtClean="0"/>
              <a:t>Alice Programming                         ETPRO </a:t>
            </a:r>
            <a:endParaRPr lang="en-US"/>
          </a:p>
        </p:txBody>
      </p:sp>
      <p:sp>
        <p:nvSpPr>
          <p:cNvPr id="6" name="Slide Number Placeholder 5"/>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553BB-3167-43FD-9ABA-3F3C0DCC23F1}" type="datetime1">
              <a:rPr lang="en-US" smtClean="0"/>
              <a:t>6/18/2011</a:t>
            </a:fld>
            <a:endParaRPr lang="en-US"/>
          </a:p>
        </p:txBody>
      </p:sp>
      <p:sp>
        <p:nvSpPr>
          <p:cNvPr id="6" name="Footer Placeholder 5"/>
          <p:cNvSpPr>
            <a:spLocks noGrp="1"/>
          </p:cNvSpPr>
          <p:nvPr>
            <p:ph type="ftr" sz="quarter" idx="11"/>
          </p:nvPr>
        </p:nvSpPr>
        <p:spPr/>
        <p:txBody>
          <a:bodyPr/>
          <a:lstStyle/>
          <a:p>
            <a:r>
              <a:rPr lang="en-US" smtClean="0"/>
              <a:t>Alice Programming                         ETPRO </a:t>
            </a:r>
            <a:endParaRPr lang="en-US"/>
          </a:p>
        </p:txBody>
      </p:sp>
      <p:sp>
        <p:nvSpPr>
          <p:cNvPr id="7" name="Slide Number Placeholder 6"/>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B9F9F1-D6C2-4963-8D50-C82FAC660BF3}" type="datetime1">
              <a:rPr lang="en-US" smtClean="0"/>
              <a:t>6/18/2011</a:t>
            </a:fld>
            <a:endParaRPr lang="en-US"/>
          </a:p>
        </p:txBody>
      </p:sp>
      <p:sp>
        <p:nvSpPr>
          <p:cNvPr id="8" name="Footer Placeholder 7"/>
          <p:cNvSpPr>
            <a:spLocks noGrp="1"/>
          </p:cNvSpPr>
          <p:nvPr>
            <p:ph type="ftr" sz="quarter" idx="11"/>
          </p:nvPr>
        </p:nvSpPr>
        <p:spPr/>
        <p:txBody>
          <a:bodyPr/>
          <a:lstStyle/>
          <a:p>
            <a:r>
              <a:rPr lang="en-US" smtClean="0"/>
              <a:t>Alice Programming                         ETPRO </a:t>
            </a:r>
            <a:endParaRPr lang="en-US"/>
          </a:p>
        </p:txBody>
      </p:sp>
      <p:sp>
        <p:nvSpPr>
          <p:cNvPr id="9" name="Slide Number Placeholder 8"/>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24214E-3BE9-44FF-8750-F2D3C0E0BD31}" type="datetime1">
              <a:rPr lang="en-US" smtClean="0"/>
              <a:t>6/18/2011</a:t>
            </a:fld>
            <a:endParaRPr lang="en-US"/>
          </a:p>
        </p:txBody>
      </p:sp>
      <p:sp>
        <p:nvSpPr>
          <p:cNvPr id="4" name="Footer Placeholder 3"/>
          <p:cNvSpPr>
            <a:spLocks noGrp="1"/>
          </p:cNvSpPr>
          <p:nvPr>
            <p:ph type="ftr" sz="quarter" idx="11"/>
          </p:nvPr>
        </p:nvSpPr>
        <p:spPr/>
        <p:txBody>
          <a:bodyPr/>
          <a:lstStyle/>
          <a:p>
            <a:r>
              <a:rPr lang="en-US" smtClean="0"/>
              <a:t>Alice Programming                         ETPRO </a:t>
            </a:r>
            <a:endParaRPr lang="en-US"/>
          </a:p>
        </p:txBody>
      </p:sp>
      <p:sp>
        <p:nvSpPr>
          <p:cNvPr id="5" name="Slide Number Placeholder 4"/>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C6A6AB-052D-430D-9765-16B7F5BC1A42}" type="datetime1">
              <a:rPr lang="en-US" smtClean="0"/>
              <a:t>6/18/2011</a:t>
            </a:fld>
            <a:endParaRPr lang="en-US"/>
          </a:p>
        </p:txBody>
      </p:sp>
      <p:sp>
        <p:nvSpPr>
          <p:cNvPr id="3" name="Footer Placeholder 2"/>
          <p:cNvSpPr>
            <a:spLocks noGrp="1"/>
          </p:cNvSpPr>
          <p:nvPr>
            <p:ph type="ftr" sz="quarter" idx="11"/>
          </p:nvPr>
        </p:nvSpPr>
        <p:spPr/>
        <p:txBody>
          <a:bodyPr/>
          <a:lstStyle/>
          <a:p>
            <a:r>
              <a:rPr lang="en-US" smtClean="0"/>
              <a:t>Alice Programming                         ETPRO </a:t>
            </a:r>
            <a:endParaRPr lang="en-US"/>
          </a:p>
        </p:txBody>
      </p:sp>
      <p:sp>
        <p:nvSpPr>
          <p:cNvPr id="4" name="Slide Number Placeholder 3"/>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F5670F-CC8E-409F-8B54-13B203A13961}" type="datetime1">
              <a:rPr lang="en-US" smtClean="0"/>
              <a:t>6/18/2011</a:t>
            </a:fld>
            <a:endParaRPr lang="en-US"/>
          </a:p>
        </p:txBody>
      </p:sp>
      <p:sp>
        <p:nvSpPr>
          <p:cNvPr id="6" name="Footer Placeholder 5"/>
          <p:cNvSpPr>
            <a:spLocks noGrp="1"/>
          </p:cNvSpPr>
          <p:nvPr>
            <p:ph type="ftr" sz="quarter" idx="11"/>
          </p:nvPr>
        </p:nvSpPr>
        <p:spPr/>
        <p:txBody>
          <a:bodyPr/>
          <a:lstStyle/>
          <a:p>
            <a:r>
              <a:rPr lang="en-US" smtClean="0"/>
              <a:t>Alice Programming                         ETPRO </a:t>
            </a:r>
            <a:endParaRPr lang="en-US"/>
          </a:p>
        </p:txBody>
      </p:sp>
      <p:sp>
        <p:nvSpPr>
          <p:cNvPr id="7" name="Slide Number Placeholder 6"/>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216A1-4C48-4DEA-A109-9A3C1E1F4D66}" type="datetime1">
              <a:rPr lang="en-US" smtClean="0"/>
              <a:t>6/18/2011</a:t>
            </a:fld>
            <a:endParaRPr lang="en-US"/>
          </a:p>
        </p:txBody>
      </p:sp>
      <p:sp>
        <p:nvSpPr>
          <p:cNvPr id="6" name="Footer Placeholder 5"/>
          <p:cNvSpPr>
            <a:spLocks noGrp="1"/>
          </p:cNvSpPr>
          <p:nvPr>
            <p:ph type="ftr" sz="quarter" idx="11"/>
          </p:nvPr>
        </p:nvSpPr>
        <p:spPr/>
        <p:txBody>
          <a:bodyPr/>
          <a:lstStyle/>
          <a:p>
            <a:r>
              <a:rPr lang="en-US" smtClean="0"/>
              <a:t>Alice Programming                         ETPRO </a:t>
            </a:r>
            <a:endParaRPr lang="en-US"/>
          </a:p>
        </p:txBody>
      </p:sp>
      <p:sp>
        <p:nvSpPr>
          <p:cNvPr id="7" name="Slide Number Placeholder 6"/>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09630A-FAB9-477F-A95A-4ABF273C756F}" type="datetime1">
              <a:rPr lang="en-US" smtClean="0"/>
              <a:t>6/18/2011</a:t>
            </a:fld>
            <a:endParaRPr lang="en-US"/>
          </a:p>
        </p:txBody>
      </p:sp>
      <p:sp>
        <p:nvSpPr>
          <p:cNvPr id="5" name="Footer Placeholder 4"/>
          <p:cNvSpPr>
            <a:spLocks noGrp="1"/>
          </p:cNvSpPr>
          <p:nvPr>
            <p:ph type="ftr" sz="quarter" idx="11"/>
          </p:nvPr>
        </p:nvSpPr>
        <p:spPr/>
        <p:txBody>
          <a:bodyPr/>
          <a:lstStyle/>
          <a:p>
            <a:r>
              <a:rPr lang="en-US" smtClean="0"/>
              <a:t>Alice Programming                         ETPRO </a:t>
            </a:r>
            <a:endParaRPr lang="en-US"/>
          </a:p>
        </p:txBody>
      </p:sp>
      <p:sp>
        <p:nvSpPr>
          <p:cNvPr id="6" name="Slide Number Placeholder 5"/>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E9AC89-9D36-4AA1-AEA7-9C270371AD74}" type="datetime1">
              <a:rPr lang="en-US" smtClean="0"/>
              <a:t>6/18/2011</a:t>
            </a:fld>
            <a:endParaRPr lang="en-US"/>
          </a:p>
        </p:txBody>
      </p:sp>
      <p:sp>
        <p:nvSpPr>
          <p:cNvPr id="5" name="Footer Placeholder 4"/>
          <p:cNvSpPr>
            <a:spLocks noGrp="1"/>
          </p:cNvSpPr>
          <p:nvPr>
            <p:ph type="ftr" sz="quarter" idx="11"/>
          </p:nvPr>
        </p:nvSpPr>
        <p:spPr/>
        <p:txBody>
          <a:bodyPr/>
          <a:lstStyle/>
          <a:p>
            <a:r>
              <a:rPr lang="en-US" smtClean="0"/>
              <a:t>Alice Programming                         ETPRO </a:t>
            </a:r>
            <a:endParaRPr lang="en-US"/>
          </a:p>
        </p:txBody>
      </p:sp>
      <p:sp>
        <p:nvSpPr>
          <p:cNvPr id="6" name="Slide Number Placeholder 5"/>
          <p:cNvSpPr>
            <a:spLocks noGrp="1"/>
          </p:cNvSpPr>
          <p:nvPr>
            <p:ph type="sldNum" sz="quarter" idx="12"/>
          </p:nvPr>
        </p:nvSpPr>
        <p:spPr/>
        <p:txBody>
          <a:bodyPr/>
          <a:lstStyle/>
          <a:p>
            <a:fld id="{C01255AD-1491-427A-A963-B5B02596DF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A4560-116C-4430-B77F-56D62D11CF83}" type="datetime1">
              <a:rPr lang="en-US" smtClean="0"/>
              <a:t>6/18/2011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Alice Programming                         ETPRO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55AD-1491-427A-A963-B5B02596DF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hyperlink" Target="alice_promo.wm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AliceDemonstrationVideo.wm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Alice Programming</a:t>
            </a:r>
            <a:endParaRPr lang="en-US" dirty="0"/>
          </a:p>
        </p:txBody>
      </p:sp>
      <p:sp>
        <p:nvSpPr>
          <p:cNvPr id="3" name="Subtitle 2"/>
          <p:cNvSpPr>
            <a:spLocks noGrp="1"/>
          </p:cNvSpPr>
          <p:nvPr>
            <p:ph type="subTitle" idx="1"/>
          </p:nvPr>
        </p:nvSpPr>
        <p:spPr/>
        <p:txBody>
          <a:bodyPr>
            <a:normAutofit/>
          </a:bodyPr>
          <a:lstStyle/>
          <a:p>
            <a:endParaRPr lang="en-US" dirty="0"/>
          </a:p>
        </p:txBody>
      </p:sp>
      <p:pic>
        <p:nvPicPr>
          <p:cNvPr id="4" name="Picture 3"/>
          <p:cNvPicPr/>
          <p:nvPr/>
        </p:nvPicPr>
        <p:blipFill>
          <a:blip r:embed="rId3" cstate="print"/>
          <a:srcRect l="44093" t="22070" r="44729" b="50950"/>
          <a:stretch>
            <a:fillRect/>
          </a:stretch>
        </p:blipFill>
        <p:spPr bwMode="auto">
          <a:xfrm>
            <a:off x="1295400" y="2209800"/>
            <a:ext cx="668927" cy="1027611"/>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6934200" y="2209800"/>
            <a:ext cx="1226487" cy="1219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fontScale="90000"/>
          </a:bodyPr>
          <a:lstStyle/>
          <a:p>
            <a:r>
              <a:rPr lang="en-US" dirty="0" smtClean="0"/>
              <a:t>alice.com</a:t>
            </a:r>
            <a:br>
              <a:rPr lang="en-US" dirty="0" smtClean="0"/>
            </a:br>
            <a:r>
              <a:rPr lang="en-US" dirty="0" smtClean="0"/>
              <a:t>Carnegie Mellon University</a:t>
            </a:r>
            <a:br>
              <a:rPr lang="en-US" dirty="0" smtClean="0"/>
            </a:br>
            <a:r>
              <a:rPr lang="en-US" dirty="0" smtClean="0"/>
              <a:t>with support from Electronic Arts, Sun Microsystems, DARPA, Intel, Microsoft, NSF and ONR.  </a:t>
            </a:r>
            <a:endParaRPr lang="en-US" dirty="0"/>
          </a:p>
        </p:txBody>
      </p:sp>
      <p:pic>
        <p:nvPicPr>
          <p:cNvPr id="1026" name="Picture 2">
            <a:hlinkClick r:id="rId3" action="ppaction://hlinkfile"/>
          </p:cNvPr>
          <p:cNvPicPr>
            <a:picLocks noGrp="1" noChangeAspect="1" noChangeArrowheads="1"/>
          </p:cNvPicPr>
          <p:nvPr>
            <p:ph idx="1"/>
          </p:nvPr>
        </p:nvPicPr>
        <p:blipFill>
          <a:blip r:embed="rId4" cstate="print"/>
          <a:srcRect l="26136" t="25370" r="26136"/>
          <a:stretch>
            <a:fillRect/>
          </a:stretch>
        </p:blipFill>
        <p:spPr bwMode="auto">
          <a:xfrm>
            <a:off x="2667000" y="3429000"/>
            <a:ext cx="4267200" cy="2842260"/>
          </a:xfrm>
          <a:prstGeom prst="rect">
            <a:avLst/>
          </a:prstGeom>
          <a:noFill/>
          <a:ln w="9525">
            <a:noFill/>
            <a:miter lim="800000"/>
            <a:headEnd/>
            <a:tailEnd/>
          </a:ln>
        </p:spPr>
      </p:pic>
      <p:sp>
        <p:nvSpPr>
          <p:cNvPr id="5" name="Footer Placeholder 4"/>
          <p:cNvSpPr>
            <a:spLocks noGrp="1"/>
          </p:cNvSpPr>
          <p:nvPr>
            <p:ph type="ftr" sz="quarter" idx="11"/>
          </p:nvPr>
        </p:nvSpPr>
        <p:spPr>
          <a:xfrm>
            <a:off x="1905000" y="6356350"/>
            <a:ext cx="5715000" cy="365125"/>
          </a:xfrm>
        </p:spPr>
        <p:txBody>
          <a:bodyPr/>
          <a:lstStyle/>
          <a:p>
            <a:r>
              <a:rPr lang="en-US" smtClean="0"/>
              <a:t>Alice Programming                         ETPRO </a:t>
            </a: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Alice 3D Programming Environment</a:t>
            </a:r>
            <a:endParaRPr lang="en-US" dirty="0"/>
          </a:p>
        </p:txBody>
      </p:sp>
      <p:sp>
        <p:nvSpPr>
          <p:cNvPr id="3" name="Content Placeholder 2"/>
          <p:cNvSpPr>
            <a:spLocks noGrp="1"/>
          </p:cNvSpPr>
          <p:nvPr>
            <p:ph idx="1"/>
          </p:nvPr>
        </p:nvSpPr>
        <p:spPr/>
        <p:txBody>
          <a:bodyPr/>
          <a:lstStyle/>
          <a:p>
            <a:r>
              <a:rPr lang="en-US" dirty="0" smtClean="0"/>
              <a:t>Drag and Drop instructions to create:</a:t>
            </a:r>
          </a:p>
          <a:p>
            <a:pPr lvl="1"/>
            <a:r>
              <a:rPr lang="en-US" dirty="0" smtClean="0"/>
              <a:t>Animations</a:t>
            </a:r>
          </a:p>
          <a:p>
            <a:pPr lvl="1"/>
            <a:r>
              <a:rPr lang="en-US" dirty="0" smtClean="0"/>
              <a:t>Interactive Games</a:t>
            </a:r>
          </a:p>
          <a:p>
            <a:pPr lvl="1"/>
            <a:r>
              <a:rPr lang="en-US" dirty="0" smtClean="0"/>
              <a:t>Videos</a:t>
            </a:r>
          </a:p>
          <a:p>
            <a:pPr lvl="1"/>
            <a:r>
              <a:rPr lang="en-US" dirty="0" smtClean="0"/>
              <a:t>Movies</a:t>
            </a:r>
          </a:p>
          <a:p>
            <a:endParaRPr lang="en-US" dirty="0"/>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5943600" y="3352800"/>
            <a:ext cx="1066800" cy="1332411"/>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304800" y="5486400"/>
            <a:ext cx="1226487" cy="1219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Thinking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Promotes problem solving skills </a:t>
            </a:r>
          </a:p>
          <a:p>
            <a:r>
              <a:rPr lang="en-US" dirty="0" smtClean="0"/>
              <a:t>Learn basic computer science</a:t>
            </a:r>
          </a:p>
          <a:p>
            <a:pPr lvl="1"/>
            <a:r>
              <a:rPr lang="en-US" dirty="0" smtClean="0"/>
              <a:t>Algorithmic thinking and expression</a:t>
            </a:r>
          </a:p>
          <a:p>
            <a:pPr lvl="1"/>
            <a:r>
              <a:rPr lang="en-US" dirty="0" smtClean="0"/>
              <a:t>Decompose problems logically</a:t>
            </a:r>
          </a:p>
          <a:p>
            <a:pPr lvl="1"/>
            <a:r>
              <a:rPr lang="en-US" dirty="0" smtClean="0"/>
              <a:t>Methods, functions, variables, parameters, recursion, arrays and events</a:t>
            </a:r>
            <a:endParaRPr lang="en-US" dirty="0"/>
          </a:p>
          <a:p>
            <a:r>
              <a:rPr lang="en-US" dirty="0" smtClean="0"/>
              <a:t>Eliminates the frustration of syntax errors</a:t>
            </a:r>
          </a:p>
          <a:p>
            <a:r>
              <a:rPr lang="en-US" dirty="0" smtClean="0"/>
              <a:t>Introduces object oriented programming</a:t>
            </a:r>
          </a:p>
          <a:p>
            <a:pPr lvl="1"/>
            <a:r>
              <a:rPr lang="en-US" dirty="0" smtClean="0"/>
              <a:t>Bundles functions and procedures into objects each with specific roles or responsibilities</a:t>
            </a:r>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990600" y="304800"/>
            <a:ext cx="668927" cy="1027611"/>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0" y="5638800"/>
            <a:ext cx="1226487" cy="12192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Programming Process is the Same</a:t>
            </a:r>
            <a:endParaRPr lang="en-US" dirty="0"/>
          </a:p>
        </p:txBody>
      </p:sp>
      <p:sp>
        <p:nvSpPr>
          <p:cNvPr id="3" name="Content Placeholder 2"/>
          <p:cNvSpPr>
            <a:spLocks noGrp="1"/>
          </p:cNvSpPr>
          <p:nvPr>
            <p:ph idx="1"/>
          </p:nvPr>
        </p:nvSpPr>
        <p:spPr/>
        <p:txBody>
          <a:bodyPr>
            <a:normAutofit lnSpcReduction="10000"/>
          </a:bodyPr>
          <a:lstStyle/>
          <a:p>
            <a:r>
              <a:rPr lang="en-US" dirty="0" smtClean="0"/>
              <a:t>Read </a:t>
            </a:r>
          </a:p>
          <a:p>
            <a:pPr lvl="1"/>
            <a:r>
              <a:rPr lang="en-US" dirty="0" smtClean="0"/>
              <a:t>Collect information about the problem you are solving or brainstorm a story idea</a:t>
            </a:r>
          </a:p>
          <a:p>
            <a:r>
              <a:rPr lang="en-US" dirty="0" smtClean="0"/>
              <a:t>Design </a:t>
            </a:r>
          </a:p>
          <a:p>
            <a:pPr lvl="1"/>
            <a:r>
              <a:rPr lang="en-US" dirty="0" smtClean="0"/>
              <a:t>Write out the </a:t>
            </a:r>
            <a:r>
              <a:rPr lang="en-US" dirty="0" err="1" smtClean="0"/>
              <a:t>Pseudocode</a:t>
            </a:r>
            <a:r>
              <a:rPr lang="en-US" dirty="0"/>
              <a:t> </a:t>
            </a:r>
            <a:r>
              <a:rPr lang="en-US" dirty="0" smtClean="0"/>
              <a:t>or make a storyboard</a:t>
            </a:r>
          </a:p>
          <a:p>
            <a:r>
              <a:rPr lang="en-US" dirty="0" smtClean="0"/>
              <a:t>Implement</a:t>
            </a:r>
          </a:p>
          <a:p>
            <a:pPr lvl="1"/>
            <a:r>
              <a:rPr lang="en-US" dirty="0" smtClean="0"/>
              <a:t>Write the program or story</a:t>
            </a:r>
          </a:p>
          <a:p>
            <a:r>
              <a:rPr lang="en-US" dirty="0" smtClean="0"/>
              <a:t>Test</a:t>
            </a:r>
          </a:p>
          <a:p>
            <a:pPr lvl="1"/>
            <a:r>
              <a:rPr lang="en-US" dirty="0" smtClean="0"/>
              <a:t>Run the program or watch the story </a:t>
            </a:r>
            <a:endParaRPr lang="en-US" dirty="0"/>
          </a:p>
        </p:txBody>
      </p:sp>
      <p:sp>
        <p:nvSpPr>
          <p:cNvPr id="7" name="Footer Placeholder 6"/>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7162800" y="4495800"/>
            <a:ext cx="1600200" cy="20574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0" y="5638800"/>
            <a:ext cx="1226487" cy="12192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Skater Tutorial</a:t>
            </a:r>
            <a:endParaRPr lang="en-US" dirty="0"/>
          </a:p>
        </p:txBody>
      </p:sp>
      <p:sp>
        <p:nvSpPr>
          <p:cNvPr id="11" name="Footer Placeholder 10"/>
          <p:cNvSpPr>
            <a:spLocks noGrp="1"/>
          </p:cNvSpPr>
          <p:nvPr>
            <p:ph type="ftr" sz="quarter" idx="11"/>
          </p:nvPr>
        </p:nvSpPr>
        <p:spPr/>
        <p:txBody>
          <a:bodyPr/>
          <a:lstStyle/>
          <a:p>
            <a:r>
              <a:rPr lang="en-US" smtClean="0"/>
              <a:t>Alice Programming                         ETPRO </a:t>
            </a:r>
            <a:endParaRPr lang="en-US" dirty="0"/>
          </a:p>
        </p:txBody>
      </p:sp>
      <p:pic>
        <p:nvPicPr>
          <p:cNvPr id="6" name="Picture 5"/>
          <p:cNvPicPr/>
          <p:nvPr/>
        </p:nvPicPr>
        <p:blipFill>
          <a:blip r:embed="rId3" cstate="print"/>
          <a:srcRect/>
          <a:stretch>
            <a:fillRect/>
          </a:stretch>
        </p:blipFill>
        <p:spPr bwMode="auto">
          <a:xfrm>
            <a:off x="152400" y="5638800"/>
            <a:ext cx="1226487" cy="1219200"/>
          </a:xfrm>
          <a:prstGeom prst="rect">
            <a:avLst/>
          </a:prstGeom>
          <a:noFill/>
          <a:ln w="9525">
            <a:noFill/>
            <a:miter lim="800000"/>
            <a:headEnd/>
            <a:tailEnd/>
          </a:ln>
        </p:spPr>
      </p:pic>
      <p:pic>
        <p:nvPicPr>
          <p:cNvPr id="7" name="Content Placeholder 6">
            <a:hlinkClick r:id="rId4" action="ppaction://hlinkfile"/>
          </p:cNvPr>
          <p:cNvPicPr>
            <a:picLocks noGrp="1"/>
          </p:cNvPicPr>
          <p:nvPr>
            <p:ph idx="1"/>
          </p:nvPr>
        </p:nvPicPr>
        <p:blipFill>
          <a:blip r:embed="rId5" cstate="print"/>
          <a:srcRect/>
          <a:stretch>
            <a:fillRect/>
          </a:stretch>
        </p:blipFill>
        <p:spPr bwMode="auto">
          <a:xfrm>
            <a:off x="2571750" y="2082006"/>
            <a:ext cx="4000500" cy="35623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objects?</a:t>
            </a:r>
            <a:endParaRPr lang="en-US" dirty="0"/>
          </a:p>
        </p:txBody>
      </p:sp>
      <p:sp>
        <p:nvSpPr>
          <p:cNvPr id="3" name="Content Placeholder 2"/>
          <p:cNvSpPr>
            <a:spLocks noGrp="1"/>
          </p:cNvSpPr>
          <p:nvPr>
            <p:ph idx="1"/>
          </p:nvPr>
        </p:nvSpPr>
        <p:spPr/>
        <p:txBody>
          <a:bodyPr/>
          <a:lstStyle/>
          <a:p>
            <a:r>
              <a:rPr lang="en-US" dirty="0" smtClean="0"/>
              <a:t>Setting</a:t>
            </a:r>
          </a:p>
          <a:p>
            <a:pPr lvl="1"/>
            <a:r>
              <a:rPr lang="en-US" dirty="0" smtClean="0"/>
              <a:t>Tree, house, fence, furniture, building, props</a:t>
            </a:r>
          </a:p>
          <a:p>
            <a:r>
              <a:rPr lang="en-US" dirty="0" smtClean="0"/>
              <a:t>Actors</a:t>
            </a:r>
          </a:p>
          <a:p>
            <a:pPr lvl="1"/>
            <a:r>
              <a:rPr lang="en-US" dirty="0" smtClean="0"/>
              <a:t>People, animals, vehicles</a:t>
            </a:r>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6019800" y="3352800"/>
            <a:ext cx="1905000" cy="27432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152400" y="5486400"/>
            <a:ext cx="1226487" cy="1219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are the director</a:t>
            </a:r>
            <a:endParaRPr lang="en-US" dirty="0"/>
          </a:p>
        </p:txBody>
      </p:sp>
      <p:sp>
        <p:nvSpPr>
          <p:cNvPr id="3" name="Content Placeholder 2"/>
          <p:cNvSpPr>
            <a:spLocks noGrp="1"/>
          </p:cNvSpPr>
          <p:nvPr>
            <p:ph idx="1"/>
          </p:nvPr>
        </p:nvSpPr>
        <p:spPr/>
        <p:txBody>
          <a:bodyPr/>
          <a:lstStyle/>
          <a:p>
            <a:r>
              <a:rPr lang="en-US" dirty="0" smtClean="0"/>
              <a:t>You tell your actors where to go and what to do in the setting. </a:t>
            </a:r>
            <a:endParaRPr lang="en-US" dirty="0"/>
          </a:p>
          <a:p>
            <a:pPr lvl="1"/>
            <a:r>
              <a:rPr lang="en-US" dirty="0" smtClean="0"/>
              <a:t>Yes! You are programming…but don’t tell your students that!</a:t>
            </a:r>
          </a:p>
          <a:p>
            <a:r>
              <a:rPr lang="en-US" dirty="0" smtClean="0"/>
              <a:t>And you begin with a script….</a:t>
            </a:r>
          </a:p>
          <a:p>
            <a:pPr lvl="1"/>
            <a:r>
              <a:rPr lang="en-US" dirty="0" smtClean="0"/>
              <a:t>Programmers call this </a:t>
            </a:r>
            <a:r>
              <a:rPr lang="en-US" dirty="0" err="1" smtClean="0"/>
              <a:t>pseudocode</a:t>
            </a:r>
            <a:endParaRPr lang="en-US" dirty="0"/>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6553200" y="4114800"/>
            <a:ext cx="1676400" cy="24384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152400" y="5638800"/>
            <a:ext cx="1226487" cy="1219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can start with a pencil and paper…</a:t>
            </a:r>
            <a:endParaRPr lang="en-US" dirty="0"/>
          </a:p>
        </p:txBody>
      </p:sp>
      <p:sp>
        <p:nvSpPr>
          <p:cNvPr id="3" name="Content Placeholder 2"/>
          <p:cNvSpPr>
            <a:spLocks noGrp="1"/>
          </p:cNvSpPr>
          <p:nvPr>
            <p:ph idx="1"/>
          </p:nvPr>
        </p:nvSpPr>
        <p:spPr/>
        <p:txBody>
          <a:bodyPr/>
          <a:lstStyle/>
          <a:p>
            <a:r>
              <a:rPr lang="en-US" dirty="0" smtClean="0"/>
              <a:t>In order to tell the story you need to answer the following questions</a:t>
            </a:r>
          </a:p>
          <a:p>
            <a:pPr lvl="1"/>
            <a:r>
              <a:rPr lang="en-US" dirty="0" smtClean="0"/>
              <a:t>What story is to be told?</a:t>
            </a:r>
          </a:p>
          <a:p>
            <a:pPr lvl="1"/>
            <a:r>
              <a:rPr lang="en-US" dirty="0" smtClean="0"/>
              <a:t>What objects will be needed?</a:t>
            </a:r>
          </a:p>
          <a:p>
            <a:pPr lvl="2"/>
            <a:r>
              <a:rPr lang="en-US" dirty="0" smtClean="0"/>
              <a:t>Setting objects</a:t>
            </a:r>
          </a:p>
          <a:p>
            <a:pPr lvl="2"/>
            <a:r>
              <a:rPr lang="en-US" dirty="0" smtClean="0"/>
              <a:t>Actor objects</a:t>
            </a:r>
          </a:p>
          <a:p>
            <a:pPr lvl="1"/>
            <a:r>
              <a:rPr lang="en-US" dirty="0" smtClean="0"/>
              <a:t>What action will take place?</a:t>
            </a:r>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6324600" y="3657600"/>
            <a:ext cx="2133600" cy="28956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152400" y="5638800"/>
            <a:ext cx="1226487" cy="1219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Script</a:t>
            </a: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smtClean="0"/>
              <a:t>What story is to be told?</a:t>
            </a:r>
          </a:p>
          <a:p>
            <a:pPr lvl="2"/>
            <a:r>
              <a:rPr lang="en-US" dirty="0" smtClean="0"/>
              <a:t>An ice skater skates around cones as they are clicked and falls into a hole when it the hole is moved in her path before she can skate around the last cone.</a:t>
            </a:r>
          </a:p>
          <a:p>
            <a:pPr lvl="1"/>
            <a:r>
              <a:rPr lang="en-US" dirty="0" smtClean="0"/>
              <a:t>What objects will be needed?</a:t>
            </a:r>
          </a:p>
          <a:p>
            <a:pPr lvl="2"/>
            <a:r>
              <a:rPr lang="en-US" dirty="0" smtClean="0"/>
              <a:t>Setting objects</a:t>
            </a:r>
          </a:p>
          <a:p>
            <a:pPr lvl="3"/>
            <a:r>
              <a:rPr lang="en-US" dirty="0" smtClean="0"/>
              <a:t>Snow background, three cones, hole</a:t>
            </a:r>
          </a:p>
          <a:p>
            <a:pPr lvl="2"/>
            <a:r>
              <a:rPr lang="en-US" dirty="0" smtClean="0"/>
              <a:t>Actor objects</a:t>
            </a:r>
          </a:p>
          <a:p>
            <a:pPr lvl="3"/>
            <a:r>
              <a:rPr lang="en-US" dirty="0" smtClean="0"/>
              <a:t>Ice skater</a:t>
            </a:r>
          </a:p>
          <a:p>
            <a:pPr lvl="1"/>
            <a:r>
              <a:rPr lang="en-US" dirty="0" smtClean="0"/>
              <a:t>What action will take place?</a:t>
            </a:r>
          </a:p>
          <a:p>
            <a:pPr lvl="2"/>
            <a:r>
              <a:rPr lang="en-US" dirty="0" smtClean="0"/>
              <a:t>Skating around selected cone</a:t>
            </a:r>
          </a:p>
          <a:p>
            <a:pPr lvl="2"/>
            <a:r>
              <a:rPr lang="en-US" dirty="0" smtClean="0"/>
              <a:t>Falling in the hole</a:t>
            </a:r>
          </a:p>
          <a:p>
            <a:endParaRPr lang="en-US" dirty="0"/>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6934200" y="3581400"/>
            <a:ext cx="1447800" cy="2323011"/>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152400" y="5486400"/>
            <a:ext cx="1226487" cy="1219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8800" dirty="0" smtClean="0"/>
              <a:t>Let’s Get to Work!</a:t>
            </a:r>
            <a:endParaRPr lang="en-US" sz="8800" dirty="0"/>
          </a:p>
        </p:txBody>
      </p:sp>
      <p:sp>
        <p:nvSpPr>
          <p:cNvPr id="4" name="Footer Placeholder 3"/>
          <p:cNvSpPr>
            <a:spLocks noGrp="1"/>
          </p:cNvSpPr>
          <p:nvPr>
            <p:ph type="ftr" sz="quarter" idx="11"/>
          </p:nvPr>
        </p:nvSpPr>
        <p:spPr/>
        <p:txBody>
          <a:bodyPr/>
          <a:lstStyle/>
          <a:p>
            <a:r>
              <a:rPr lang="en-US" smtClean="0"/>
              <a:t>Alice Programming                         ETPRO </a:t>
            </a:r>
            <a:endParaRPr lang="en-US" dirty="0"/>
          </a:p>
        </p:txBody>
      </p:sp>
      <p:pic>
        <p:nvPicPr>
          <p:cNvPr id="5" name="Picture 4"/>
          <p:cNvPicPr/>
          <p:nvPr/>
        </p:nvPicPr>
        <p:blipFill>
          <a:blip r:embed="rId3" cstate="print"/>
          <a:srcRect l="44093" t="22070" r="44729" b="50950"/>
          <a:stretch>
            <a:fillRect/>
          </a:stretch>
        </p:blipFill>
        <p:spPr bwMode="auto">
          <a:xfrm>
            <a:off x="6096000" y="2895600"/>
            <a:ext cx="1828800" cy="28956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152400" y="5410200"/>
            <a:ext cx="1226487" cy="1219200"/>
          </a:xfrm>
          <a:prstGeom prst="rect">
            <a:avLst/>
          </a:prstGeom>
          <a:noFill/>
          <a:ln w="9525">
            <a:noFill/>
            <a:miter lim="800000"/>
            <a:headEnd/>
            <a:tailEnd/>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lice Programming&amp;quot;&quot;/&gt;&lt;property id=&quot;20307&quot; value=&quot;256&quot;/&gt;&lt;/object&gt;&lt;object type=&quot;3&quot; unique_id=&quot;10026&quot;&gt;&lt;property id=&quot;20148&quot; value=&quot;5&quot;/&gt;&lt;property id=&quot;20300&quot; value=&quot;Slide 2 - &amp;quot;alice.com&amp;#x0D;&amp;#x0A;Carnegie Mellon University&amp;#x0D;&amp;#x0A;with support from Electronic Arts, Sun Microsystems, DARPA, Intel, Microsoft, &quot;/&gt;&lt;property id=&quot;20307&quot; value=&quot;257&quot;/&gt;&lt;/object&gt;&lt;object type=&quot;3&quot; unique_id=&quot;10039&quot;&gt;&lt;property id=&quot;20148&quot; value=&quot;5&quot;/&gt;&lt;property id=&quot;20300&quot; value=&quot;Slide 3 - &amp;quot;Alice 3D Programming Environment&amp;quot;&quot;/&gt;&lt;property id=&quot;20307&quot; value=&quot;258&quot;/&gt;&lt;/object&gt;&lt;object type=&quot;3&quot; unique_id=&quot;10055&quot;&gt;&lt;property id=&quot;20148&quot; value=&quot;5&quot;/&gt;&lt;property id=&quot;20300&quot; value=&quot;Slide 4 - &amp;quot;Computational Thinking&amp;quot;&quot;/&gt;&lt;property id=&quot;20307&quot; value=&quot;259&quot;/&gt;&lt;/object&gt;&lt;object type=&quot;3&quot; unique_id=&quot;10134&quot;&gt;&lt;property id=&quot;20148&quot; value=&quot;5&quot;/&gt;&lt;property id=&quot;20300&quot; value=&quot;Slide 7 - &amp;quot;What are the objects?&amp;quot;&quot;/&gt;&lt;property id=&quot;20307&quot; value=&quot;260&quot;/&gt;&lt;/object&gt;&lt;object type=&quot;3&quot; unique_id=&quot;10135&quot;&gt;&lt;property id=&quot;20148&quot; value=&quot;5&quot;/&gt;&lt;property id=&quot;20300&quot; value=&quot;Slide 8 - &amp;quot;You are the director&amp;quot;&quot;/&gt;&lt;property id=&quot;20307&quot; value=&quot;261&quot;/&gt;&lt;/object&gt;&lt;object type=&quot;3&quot; unique_id=&quot;10136&quot;&gt;&lt;property id=&quot;20148&quot; value=&quot;5&quot;/&gt;&lt;property id=&quot;20300&quot; value=&quot;Slide 9 - &amp;quot;You can start with a pencil and paper…&amp;quot;&quot;/&gt;&lt;property id=&quot;20307&quot; value=&quot;262&quot;/&gt;&lt;/object&gt;&lt;object type=&quot;3&quot; unique_id=&quot;10182&quot;&gt;&lt;property id=&quot;20148&quot; value=&quot;5&quot;/&gt;&lt;property id=&quot;20300&quot; value=&quot;Slide 5 - &amp;quot;Programming Process is the Same&amp;quot;&quot;/&gt;&lt;property id=&quot;20307&quot; value=&quot;263&quot;/&gt;&lt;/object&gt;&lt;object type=&quot;3&quot; unique_id=&quot;10253&quot;&gt;&lt;property id=&quot;20148&quot; value=&quot;5&quot;/&gt;&lt;property id=&quot;20300&quot; value=&quot;Slide 10 - &amp;quot;Script&amp;quot;&quot;/&gt;&lt;property id=&quot;20307&quot; value=&quot;264&quot;/&gt;&lt;/object&gt;&lt;object type=&quot;3&quot; unique_id=&quot;10355&quot;&gt;&lt;property id=&quot;20148&quot; value=&quot;5&quot;/&gt;&lt;property id=&quot;20300&quot; value=&quot;Slide 6 - &amp;quot;Skater Tutorial&amp;quot;&quot;/&gt;&lt;property id=&quot;20307&quot; value=&quot;269&quot;/&gt;&lt;/object&gt;&lt;object type=&quot;3&quot; unique_id=&quot;10740&quot;&gt;&lt;property id=&quot;20148&quot; value=&quot;5&quot;/&gt;&lt;property id=&quot;20300&quot; value=&quot;Slide 11&quot;/&gt;&lt;property id=&quot;20307&quot; value=&quot;27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3262</TotalTime>
  <Words>724</Words>
  <Application>Microsoft Office PowerPoint</Application>
  <PresentationFormat>On-screen Show (4:3)</PresentationFormat>
  <Paragraphs>86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Alice Programming</vt:lpstr>
      <vt:lpstr>alice.com Carnegie Mellon University with support from Electronic Arts, Sun Microsystems, DARPA, Intel, Microsoft, NSF and ONR.  </vt:lpstr>
      <vt:lpstr>Alice 3D Programming Environment</vt:lpstr>
      <vt:lpstr>Computational Thinking</vt:lpstr>
      <vt:lpstr>Programming Process is the Same</vt:lpstr>
      <vt:lpstr>Skater Tutorial</vt:lpstr>
      <vt:lpstr>What are the objects?</vt:lpstr>
      <vt:lpstr>You are the director</vt:lpstr>
      <vt:lpstr>You can start with a pencil and paper…</vt:lpstr>
      <vt:lpstr>Script</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Alice Programming</dc:title>
  <dc:creator>portia</dc:creator>
  <cp:lastModifiedBy>Davina Pruitt-Mentle</cp:lastModifiedBy>
  <cp:revision>240</cp:revision>
  <dcterms:created xsi:type="dcterms:W3CDTF">2010-06-07T14:43:32Z</dcterms:created>
  <dcterms:modified xsi:type="dcterms:W3CDTF">2011-06-18T23:03:49Z</dcterms:modified>
</cp:coreProperties>
</file>